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70" r:id="rId3"/>
    <p:sldId id="263" r:id="rId4"/>
    <p:sldId id="265" r:id="rId5"/>
    <p:sldId id="267" r:id="rId6"/>
    <p:sldId id="266" r:id="rId7"/>
    <p:sldId id="264" r:id="rId8"/>
    <p:sldId id="271" r:id="rId9"/>
    <p:sldId id="273" r:id="rId10"/>
    <p:sldId id="272" r:id="rId11"/>
    <p:sldId id="274" r:id="rId12"/>
    <p:sldId id="268" r:id="rId13"/>
    <p:sldId id="269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7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76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46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07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99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49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97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74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13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12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43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E864-7328-A64B-836E-601CF1AA09F9}" type="datetimeFigureOut">
              <a:rPr lang="de-DE" smtClean="0"/>
              <a:t>29.10.20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F1FD-7C27-CD4C-9E10-00D0EC4AE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2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0012" y="2420840"/>
            <a:ext cx="7730211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Thema:</a:t>
            </a:r>
            <a:br>
              <a:rPr lang="de-DE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b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Entwicklungen auf dem Karlsruher Immobilienmarkt im Mietwohnungs- und Wohneigentumssegment</a:t>
            </a:r>
          </a:p>
          <a:p>
            <a:pPr>
              <a:lnSpc>
                <a:spcPct val="80000"/>
              </a:lnSpc>
            </a:pP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seit Beginn der COVID-19-Pandemie – </a:t>
            </a:r>
            <a:b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</a:br>
            <a:r>
              <a:rPr lang="de-DE" sz="2000" b="1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Sicht eines Maklers</a:t>
            </a:r>
          </a:p>
          <a:p>
            <a:pPr>
              <a:lnSpc>
                <a:spcPct val="80000"/>
              </a:lnSpc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de-DE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 Kurzvorstellung Pell-Rich Immobilien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 Entwicklung und Ausblick Karlsruher – Immobilienmarkt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 Entwicklung Kaufverhalten der Kunden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 Wohnimmobilienmarkt: Steigende Preise, steigende Mengen</a:t>
            </a:r>
            <a:b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- Vermarktungsstatistik</a:t>
            </a:r>
          </a:p>
          <a:p>
            <a:pPr>
              <a:lnSpc>
                <a:spcPct val="80000"/>
              </a:lnSpc>
            </a:pPr>
            <a:endParaRPr lang="de-DE" dirty="0"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EF89D3-6749-AE4C-A5FE-2187AC6E0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76" y="169414"/>
            <a:ext cx="3974550" cy="1433355"/>
          </a:xfrm>
          <a:prstGeom prst="rect">
            <a:avLst/>
          </a:prstGeom>
        </p:spPr>
      </p:pic>
      <p:sp>
        <p:nvSpPr>
          <p:cNvPr id="4" name="Untertitel 3">
            <a:extLst>
              <a:ext uri="{FF2B5EF4-FFF2-40B4-BE49-F238E27FC236}">
                <a16:creationId xmlns:a16="http://schemas.microsoft.com/office/drawing/2014/main" id="{3B146A68-FE10-4EE2-AD71-8366A01F3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550" y="5981700"/>
            <a:ext cx="6400800" cy="1752600"/>
          </a:xfrm>
        </p:spPr>
        <p:txBody>
          <a:bodyPr>
            <a:normAutofit/>
          </a:bodyPr>
          <a:lstStyle/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Datum: 07.11.2020</a:t>
            </a:r>
          </a:p>
          <a:p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Vortragszeit: 10min</a:t>
            </a:r>
          </a:p>
        </p:txBody>
      </p:sp>
    </p:spTree>
    <p:extLst>
      <p:ext uri="{BB962C8B-B14F-4D97-AF65-F5344CB8AC3E}">
        <p14:creationId xmlns:p14="http://schemas.microsoft.com/office/powerpoint/2010/main" val="135242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88342A0-341B-4366-AB02-39FDEB41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62E0DF-2E6D-4A8A-AAA7-5925BC24A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537" y="402269"/>
            <a:ext cx="6053461" cy="60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9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88342A0-341B-4366-AB02-39FDEB41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>
                <a:latin typeface="Verdana" panose="020B0604030504040204" pitchFamily="34" charset="0"/>
                <a:ea typeface="Verdana" panose="020B0604030504040204" pitchFamily="34" charset="0"/>
              </a:rPr>
              <a:t>Entwicklung Durchschnittsangebotspreise Wohnungen in Karlsruhe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3DA4F9-A896-4116-9E84-F8E751182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27" y="1739634"/>
            <a:ext cx="5515745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5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4F7103D3-4C15-432D-8AF2-F43AF2D25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2" y="453237"/>
            <a:ext cx="8413629" cy="582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3FA82B6-997D-4A86-93A9-34D3C4CA2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01" y="1201661"/>
            <a:ext cx="6077798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0012" y="1755015"/>
            <a:ext cx="773021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de-DE" sz="16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de-DE" sz="1600" dirty="0">
                <a:latin typeface="Verdana"/>
                <a:cs typeface="Verdana"/>
              </a:rPr>
              <a:t>Geschäftsführende  	</a:t>
            </a:r>
            <a:r>
              <a:rPr lang="de-DE" sz="1600" b="1" dirty="0">
                <a:latin typeface="Verdana"/>
                <a:cs typeface="Verdana"/>
              </a:rPr>
              <a:t>Michael Pellinghoff &amp; Thomas Gierich</a:t>
            </a:r>
            <a:br>
              <a:rPr lang="de-DE" sz="1600" dirty="0">
                <a:latin typeface="Verdana"/>
                <a:cs typeface="Verdana"/>
              </a:rPr>
            </a:br>
            <a:r>
              <a:rPr lang="de-DE" sz="1600" dirty="0">
                <a:latin typeface="Verdana"/>
                <a:cs typeface="Verdana"/>
              </a:rPr>
              <a:t>Gesellschafter:</a:t>
            </a:r>
            <a:endParaRPr lang="de-DE" sz="1600" b="1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endParaRPr lang="de-DE" sz="16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de-DE" sz="1600" dirty="0">
                <a:latin typeface="Verdana"/>
                <a:cs typeface="Verdana"/>
              </a:rPr>
              <a:t>gegründet:             	</a:t>
            </a:r>
            <a:r>
              <a:rPr lang="de-DE" sz="1600" b="1" dirty="0">
                <a:latin typeface="Verdana"/>
                <a:cs typeface="Verdana"/>
              </a:rPr>
              <a:t>01.01.2014</a:t>
            </a:r>
          </a:p>
          <a:p>
            <a:pPr>
              <a:lnSpc>
                <a:spcPct val="80000"/>
              </a:lnSpc>
            </a:pPr>
            <a:endParaRPr lang="de-DE" sz="16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de-DE" sz="1600" dirty="0">
                <a:latin typeface="Verdana"/>
                <a:cs typeface="Verdana"/>
              </a:rPr>
              <a:t>Anschrift:               	</a:t>
            </a:r>
            <a:r>
              <a:rPr lang="de-DE" sz="1600" b="1" dirty="0">
                <a:latin typeface="Verdana"/>
                <a:cs typeface="Verdana"/>
              </a:rPr>
              <a:t>Am Sandfeld 13a, 76149 Karlsruhe- 			 				Neureut</a:t>
            </a:r>
          </a:p>
          <a:p>
            <a:pPr>
              <a:lnSpc>
                <a:spcPct val="80000"/>
              </a:lnSpc>
            </a:pPr>
            <a:endParaRPr lang="de-DE" sz="16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de-DE" sz="1600" dirty="0">
                <a:latin typeface="Verdana"/>
                <a:cs typeface="Verdana"/>
              </a:rPr>
              <a:t>Mitarbeiter:            	</a:t>
            </a:r>
            <a:r>
              <a:rPr lang="de-DE" sz="1600" b="1" dirty="0">
                <a:latin typeface="Verdana"/>
                <a:cs typeface="Verdana"/>
              </a:rPr>
              <a:t>5</a:t>
            </a:r>
          </a:p>
          <a:p>
            <a:pPr>
              <a:lnSpc>
                <a:spcPct val="80000"/>
              </a:lnSpc>
            </a:pPr>
            <a:endParaRPr lang="de-DE" sz="16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endParaRPr lang="de-DE" sz="16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de-DE" sz="1600" dirty="0">
                <a:latin typeface="Verdana"/>
                <a:cs typeface="Verdana"/>
              </a:rPr>
              <a:t>Spezialisiert auf den Verkauf / die Vermietung und die sachverständige Bewertung von </a:t>
            </a:r>
            <a:br>
              <a:rPr lang="de-DE" sz="1600" dirty="0">
                <a:latin typeface="Verdana"/>
                <a:cs typeface="Verdana"/>
              </a:rPr>
            </a:br>
            <a:r>
              <a:rPr lang="de-DE" sz="1600" dirty="0">
                <a:latin typeface="Verdana"/>
                <a:cs typeface="Verdana"/>
              </a:rPr>
              <a:t>Wohn- und Gewerbeimmobilien im Großraum Karlsruhe </a:t>
            </a:r>
          </a:p>
          <a:p>
            <a:pPr>
              <a:lnSpc>
                <a:spcPct val="80000"/>
              </a:lnSpc>
            </a:pPr>
            <a:endParaRPr lang="de-DE" sz="16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endParaRPr lang="de-DE" sz="1600" dirty="0">
              <a:latin typeface="Verdana"/>
              <a:cs typeface="Verdana"/>
            </a:endParaRPr>
          </a:p>
          <a:p>
            <a:pPr>
              <a:lnSpc>
                <a:spcPct val="80000"/>
              </a:lnSpc>
            </a:pPr>
            <a:r>
              <a:rPr lang="de-DE" sz="1600" dirty="0">
                <a:latin typeface="Verdana"/>
                <a:cs typeface="Verdana"/>
              </a:rPr>
              <a:t>Vermittelte Objekte: ca. 85 Wohn- und Gewerbeimmobilien / Jahr</a:t>
            </a:r>
          </a:p>
          <a:p>
            <a:pPr>
              <a:lnSpc>
                <a:spcPct val="80000"/>
              </a:lnSpc>
            </a:pPr>
            <a:endParaRPr lang="de-DE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de-DE" dirty="0"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EF89D3-6749-AE4C-A5FE-2187AC6E0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76" y="169414"/>
            <a:ext cx="3974550" cy="14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6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pic>
        <p:nvPicPr>
          <p:cNvPr id="5" name="Picture 4" descr="F:\Datsich\AKADEMIE -NEU\DOZENT\06_Dozentenvita &amp; Fotos\Pellinghoff_Gierich\Herr Pellinghoff.png">
            <a:extLst>
              <a:ext uri="{FF2B5EF4-FFF2-40B4-BE49-F238E27FC236}">
                <a16:creationId xmlns:a16="http://schemas.microsoft.com/office/drawing/2014/main" id="{D335D589-3D13-CC43-87E9-6A35B3B2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11348"/>
            <a:ext cx="2321044" cy="23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Datsich\AKADEMIE -NEU\DOZENT\06_Dozentenvita &amp; Fotos\Pellinghoff_Gierich\Herr Gierich.png">
            <a:extLst>
              <a:ext uri="{FF2B5EF4-FFF2-40B4-BE49-F238E27FC236}">
                <a16:creationId xmlns:a16="http://schemas.microsoft.com/office/drawing/2014/main" id="{7DD71586-D39B-BF4A-8F36-097C7240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8" y="3617425"/>
            <a:ext cx="2321045" cy="23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EEE6F4C0-C346-B74B-BFD0-7F0A350B4010}"/>
              </a:ext>
            </a:extLst>
          </p:cNvPr>
          <p:cNvSpPr txBox="1">
            <a:spLocks/>
          </p:cNvSpPr>
          <p:nvPr/>
        </p:nvSpPr>
        <p:spPr bwMode="auto">
          <a:xfrm>
            <a:off x="3177070" y="421614"/>
            <a:ext cx="7606343" cy="397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Michael </a:t>
            </a:r>
            <a:r>
              <a:rPr kumimoji="0" lang="de-DE" altLang="de-DE" sz="6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Pellinghoff</a:t>
            </a:r>
            <a:r>
              <a:rPr kumimoji="0" lang="de-DE" altLang="de-DE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&amp; Thomas Gierich</a:t>
            </a:r>
            <a:br>
              <a:rPr kumimoji="0" lang="de-DE" alt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	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                                     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	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	   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	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	</a:t>
            </a: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b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				  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          </a:t>
            </a:r>
            <a:r>
              <a:rPr lang="de-DE" sz="1700" dirty="0">
                <a:solidFill>
                  <a:prstClr val="black"/>
                </a:solidFill>
                <a:latin typeface="Arial"/>
                <a:cs typeface="Arial"/>
              </a:rPr>
              <a:t>                             </a:t>
            </a:r>
            <a:br>
              <a:rPr lang="de-DE" sz="17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de-DE" sz="1700" dirty="0">
                <a:solidFill>
                  <a:prstClr val="black"/>
                </a:solidFill>
                <a:latin typeface="Arial"/>
                <a:cs typeface="Arial"/>
              </a:rPr>
              <a:t>                             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FF0CABF-514B-9146-9FA1-922E6C6A6807}"/>
              </a:ext>
            </a:extLst>
          </p:cNvPr>
          <p:cNvSpPr txBox="1"/>
          <p:nvPr/>
        </p:nvSpPr>
        <p:spPr>
          <a:xfrm>
            <a:off x="2939530" y="891790"/>
            <a:ext cx="553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Geschäftsführende Gesellschafter der </a:t>
            </a:r>
            <a:b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Pell-Rich Immobilien GbR Karlsruhe seit 2014</a:t>
            </a: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CCAF7E-5B57-4740-B255-51E332628D13}"/>
              </a:ext>
            </a:extLst>
          </p:cNvPr>
          <p:cNvSpPr txBox="1"/>
          <p:nvPr/>
        </p:nvSpPr>
        <p:spPr>
          <a:xfrm>
            <a:off x="2939530" y="1526321"/>
            <a:ext cx="5434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Immobilienkaufmann</a:t>
            </a: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(IHK) seit 2012 &amp; 2013</a:t>
            </a: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C60F8D-ADA0-3F47-A9F1-8E58C1CA98B7}"/>
              </a:ext>
            </a:extLst>
          </p:cNvPr>
          <p:cNvSpPr txBox="1"/>
          <p:nvPr/>
        </p:nvSpPr>
        <p:spPr>
          <a:xfrm>
            <a:off x="2939530" y="1996416"/>
            <a:ext cx="4982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Ausbilder</a:t>
            </a: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zum Immobilienkaufmann (IHK)</a:t>
            </a:r>
            <a:b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seit 2014</a:t>
            </a: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F4D5466-9164-9D48-B208-414D260048EE}"/>
              </a:ext>
            </a:extLst>
          </p:cNvPr>
          <p:cNvSpPr txBox="1"/>
          <p:nvPr/>
        </p:nvSpPr>
        <p:spPr>
          <a:xfrm>
            <a:off x="2939530" y="2619147"/>
            <a:ext cx="613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Geprüfte </a:t>
            </a:r>
            <a:r>
              <a:rPr lang="de-DE" sz="16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MarktWert</a:t>
            </a:r>
            <a:r>
              <a:rPr lang="de-DE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-Makler </a:t>
            </a: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und </a:t>
            </a:r>
            <a:r>
              <a:rPr lang="de-DE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Energieausweisexperten</a:t>
            </a: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der Sprengnetter Akademie seit 2014</a:t>
            </a: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FB9964E-B3E5-834A-951A-496F540D6B90}"/>
              </a:ext>
            </a:extLst>
          </p:cNvPr>
          <p:cNvSpPr txBox="1"/>
          <p:nvPr/>
        </p:nvSpPr>
        <p:spPr>
          <a:xfrm>
            <a:off x="2939530" y="3528282"/>
            <a:ext cx="510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Seit 2014 Partner der </a:t>
            </a:r>
            <a:r>
              <a:rPr lang="de-DE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Südwestbank</a:t>
            </a: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AG </a:t>
            </a:r>
            <a:b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bzgl. Finanzierungen und Immobilienvertrieb</a:t>
            </a: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164CAEA-AE91-AE4D-B89D-4FEF32D24129}"/>
              </a:ext>
            </a:extLst>
          </p:cNvPr>
          <p:cNvSpPr txBox="1"/>
          <p:nvPr/>
        </p:nvSpPr>
        <p:spPr>
          <a:xfrm>
            <a:off x="2939530" y="4215761"/>
            <a:ext cx="613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Seit 2016 </a:t>
            </a:r>
            <a:r>
              <a:rPr lang="de-DE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Referenten </a:t>
            </a: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(u.a. bei der Sprengnetter Akademie)</a:t>
            </a:r>
            <a:endParaRPr lang="de-DE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72BB1A7-FB9B-0C4A-B9E4-2C97DDA4E801}"/>
              </a:ext>
            </a:extLst>
          </p:cNvPr>
          <p:cNvSpPr txBox="1"/>
          <p:nvPr/>
        </p:nvSpPr>
        <p:spPr>
          <a:xfrm>
            <a:off x="2939529" y="4868862"/>
            <a:ext cx="613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Seit 2017 </a:t>
            </a:r>
            <a:r>
              <a:rPr lang="de-DE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Landesdirektoren des BVFI</a:t>
            </a: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(Bundesverband für Immobilienwirtschaft)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AB0B9DC-9487-A749-9AA1-17A8CB0A235B}"/>
              </a:ext>
            </a:extLst>
          </p:cNvPr>
          <p:cNvSpPr txBox="1"/>
          <p:nvPr/>
        </p:nvSpPr>
        <p:spPr>
          <a:xfrm>
            <a:off x="2939530" y="5549844"/>
            <a:ext cx="620447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Seit 2018 Partner der </a:t>
            </a:r>
            <a:r>
              <a:rPr lang="de-DE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Volksbank Stutensee Weingarten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CA8AD4-7F37-7743-8732-C9A90830E0EA}"/>
              </a:ext>
            </a:extLst>
          </p:cNvPr>
          <p:cNvSpPr txBox="1"/>
          <p:nvPr/>
        </p:nvSpPr>
        <p:spPr>
          <a:xfrm>
            <a:off x="2939530" y="5933078"/>
            <a:ext cx="573849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Seit 2018 Immobiliensachverständige                   </a:t>
            </a:r>
            <a:b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</a:t>
            </a:r>
            <a:r>
              <a:rPr lang="de-DE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geprüfte Immobilienbewerter </a:t>
            </a:r>
            <a:br>
              <a:rPr lang="de-DE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de-DE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Sprengnetter Akademie</a:t>
            </a:r>
            <a:r>
              <a:rPr lang="de-DE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br>
              <a:rPr lang="de-DE" dirty="0">
                <a:solidFill>
                  <a:prstClr val="black"/>
                </a:solidFill>
                <a:latin typeface="Arial"/>
                <a:cs typeface="Arial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47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073B9A0-89BE-4604-AD33-CE8827F27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42"/>
            <a:ext cx="9144000" cy="64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4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A583820-14EB-6C45-9F13-43587680D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7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C36043-E36E-4F23-9C7F-6550B4E52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048"/>
            <a:ext cx="9144000" cy="43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44CE40F-67A3-4227-AF2A-274F1F1FDAF9}"/>
              </a:ext>
            </a:extLst>
          </p:cNvPr>
          <p:cNvSpPr txBox="1"/>
          <p:nvPr/>
        </p:nvSpPr>
        <p:spPr>
          <a:xfrm>
            <a:off x="332912" y="1967419"/>
            <a:ext cx="847817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„Das Stadtplanungsamt geht davon aus, dass bis 2023 sechs Bebauungspläne aus geplanten Flächen des FNP 2030 entwickelt werden (das bedeutet nicht dass diese 2023 fertig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bebaut sein werden, sondern, dass bis dahin allenfalls das zur Erschließung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und Entwicklung nötige Baurecht geschaffen wurde). So können rund </a:t>
            </a:r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</a:rPr>
              <a:t>4.600</a:t>
            </a:r>
          </a:p>
          <a:p>
            <a:r>
              <a:rPr lang="de-DE" sz="1500" b="1" dirty="0">
                <a:latin typeface="Verdana" panose="020B0604030504040204" pitchFamily="34" charset="0"/>
                <a:ea typeface="Verdana" panose="020B0604030504040204" pitchFamily="34" charset="0"/>
              </a:rPr>
              <a:t>Wohneinheiten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 geschaffen werden. Ein Großteil der Wohneinheiten – rund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3.600 – gehen allein auf das Konto zweier großer Bebauungspläne in den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Entwicklungsschwerpunkten Neureut („Zentrum Neureut“ – im FNP unter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anderem „Zentrum III“, „Adolf-Ehrmann-Bad“, „Mitteltorstraße“)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und</a:t>
            </a:r>
          </a:p>
          <a:p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</a:rPr>
              <a:t>der Nordstadt („Westlich Erzbergerstraße New-York Lilienthalstraße“</a:t>
            </a:r>
          </a:p>
          <a:p>
            <a:endParaRPr lang="de-DE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1200" dirty="0">
                <a:latin typeface="Verdana" panose="020B0604030504040204" pitchFamily="34" charset="0"/>
                <a:ea typeface="Verdana" panose="020B0604030504040204" pitchFamily="34" charset="0"/>
              </a:rPr>
              <a:t>Quelle: Stadtplanungsamt Karlsruhe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D0D9CA8-D804-4BE3-8491-E14BA1A7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>
                <a:latin typeface="Verdana" panose="020B0604030504040204" pitchFamily="34" charset="0"/>
                <a:ea typeface="Verdana" panose="020B0604030504040204" pitchFamily="34" charset="0"/>
              </a:rPr>
              <a:t>Planfertigstellungen in Karlsruhe bis 2030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65847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D6E5B24-BB6D-49E5-A976-CA7144E72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1" y="1379483"/>
            <a:ext cx="7625918" cy="327786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88342A0-341B-4366-AB02-39FDEB41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>
                <a:latin typeface="Verdana" panose="020B0604030504040204" pitchFamily="34" charset="0"/>
                <a:ea typeface="Verdana" panose="020B0604030504040204" pitchFamily="34" charset="0"/>
              </a:rPr>
              <a:t>Kaufverhalten der Kunden 2020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364B7E-B922-475B-A338-147DF0F73DB0}"/>
              </a:ext>
            </a:extLst>
          </p:cNvPr>
          <p:cNvSpPr txBox="1"/>
          <p:nvPr/>
        </p:nvSpPr>
        <p:spPr>
          <a:xfrm>
            <a:off x="1278384" y="4657343"/>
            <a:ext cx="5651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März/April: 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Verunsicherungen, Zurückhaltungen der Banken bzgl. Finanzierung, Notartermine werden abgesagt</a:t>
            </a:r>
          </a:p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Mai/Juni: 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Optimismus, neue Termine werden vereinbart</a:t>
            </a:r>
          </a:p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</a:rPr>
              <a:t>Juli-September: </a:t>
            </a:r>
            <a:r>
              <a:rPr lang="de-DE" sz="1600" dirty="0">
                <a:latin typeface="Verdana" panose="020B0604030504040204" pitchFamily="34" charset="0"/>
                <a:ea typeface="Verdana" panose="020B0604030504040204" pitchFamily="34" charset="0"/>
              </a:rPr>
              <a:t>Goldgräberstimmung, Preisanstieg in Karlsruhe</a:t>
            </a:r>
          </a:p>
        </p:txBody>
      </p:sp>
    </p:spTree>
    <p:extLst>
      <p:ext uri="{BB962C8B-B14F-4D97-AF65-F5344CB8AC3E}">
        <p14:creationId xmlns:p14="http://schemas.microsoft.com/office/powerpoint/2010/main" val="291046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6CE095D-E8C8-3943-B8F4-1F75F96E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735537" y="2302548"/>
            <a:ext cx="5651433" cy="1961232"/>
          </a:xfrm>
          <a:prstGeom prst="rect">
            <a:avLst/>
          </a:prstGeom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88342A0-341B-4366-AB02-39FDEB41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10F3FA-98F9-415E-BE53-4D6DBCD47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09320"/>
      </p:ext>
    </p:extLst>
  </p:cSld>
  <p:clrMapOvr>
    <a:masterClrMapping/>
  </p:clrMapOvr>
</p:sld>
</file>

<file path=ppt/theme/theme1.xml><?xml version="1.0" encoding="utf-8"?>
<a:theme xmlns:a="http://schemas.openxmlformats.org/drawingml/2006/main" name="Pell-Ri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Pell-Rich.thmx</Template>
  <TotalTime>0</TotalTime>
  <Words>427</Words>
  <Application>Microsoft Macintosh PowerPoint</Application>
  <PresentationFormat>Bildschirmpräsentation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Pell-Rich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Planfertigstellungen in Karlsruhe bis 2030</vt:lpstr>
      <vt:lpstr>Kaufverhalten der Kunden 2020</vt:lpstr>
      <vt:lpstr>PowerPoint-Präsentation</vt:lpstr>
      <vt:lpstr>PowerPoint-Präsentation</vt:lpstr>
      <vt:lpstr>Entwicklung Durchschnittsangebotspreise Wohnungen in Karlsruhe</vt:lpstr>
      <vt:lpstr>PowerPoint-Präsentation</vt:lpstr>
      <vt:lpstr>PowerPoint-Präsentation</vt:lpstr>
    </vt:vector>
  </TitlesOfParts>
  <Company>Pell-Rich Immobilien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Gierich</dc:creator>
  <cp:lastModifiedBy>Microsoft Office User</cp:lastModifiedBy>
  <cp:revision>24</cp:revision>
  <dcterms:created xsi:type="dcterms:W3CDTF">2016-10-27T12:58:21Z</dcterms:created>
  <dcterms:modified xsi:type="dcterms:W3CDTF">2020-10-29T08:29:27Z</dcterms:modified>
</cp:coreProperties>
</file>